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notesMasterIdLst>
    <p:notesMasterId r:id="rId13"/>
  </p:notesMasterIdLst>
  <p:sldIdLst>
    <p:sldId id="269" r:id="rId2"/>
    <p:sldId id="266" r:id="rId3"/>
    <p:sldId id="258" r:id="rId4"/>
    <p:sldId id="259" r:id="rId5"/>
    <p:sldId id="263" r:id="rId6"/>
    <p:sldId id="267" r:id="rId7"/>
    <p:sldId id="257" r:id="rId8"/>
    <p:sldId id="268" r:id="rId9"/>
    <p:sldId id="264" r:id="rId10"/>
    <p:sldId id="262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EE9"/>
    <a:srgbClr val="ECECA5"/>
    <a:srgbClr val="75EF22"/>
    <a:srgbClr val="16AB21"/>
    <a:srgbClr val="A4E876"/>
    <a:srgbClr val="AAEDA3"/>
    <a:srgbClr val="F1EA1E"/>
    <a:srgbClr val="63D7E8"/>
    <a:srgbClr val="A2BFEC"/>
    <a:srgbClr val="ECC2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17"/>
  </p:normalViewPr>
  <p:slideViewPr>
    <p:cSldViewPr snapToGrid="0" snapToObjects="1">
      <p:cViewPr varScale="1">
        <p:scale>
          <a:sx n="103" d="100"/>
          <a:sy n="103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793D-2561-4ADD-9577-84DDCFAE4020}" type="datetimeFigureOut">
              <a:rPr lang="en-US" smtClean="0"/>
              <a:t>3/1/21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EE9D9-E4FA-46A1-869C-C631B1B497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4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74CB-36FE-4890-8933-413A33D496F8}" type="datetime1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8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EA37-8D1B-46C5-A909-1EDF47E4457A}" type="datetime1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9E350-4EC4-4163-BC68-C37AB255E8E3}" type="datetime1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20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33E6-CF50-46B1-86AE-10ABB2F3865E}" type="datetime1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7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042E-2D3E-4DD8-9D6D-CCB3E9F20D6F}" type="datetime1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F6748CA-F7D0-47C3-87D7-4F8E069EF3B1}" type="datetime1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7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21D3-D4B5-49AD-A76A-F6E3EEECB9FF}" type="datetime1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5D95-AD7A-4537-BC72-374271CA98B6}" type="datetime1">
              <a:rPr lang="en-US" smtClean="0"/>
              <a:t>3/1/21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2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A69B-998D-4C5C-A3CD-94A6C7089D6C}" type="datetime1">
              <a:rPr lang="en-US" smtClean="0"/>
              <a:t>3/1/21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1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CFE7-8FD3-4402-931C-75A9495F8834}" type="datetime1">
              <a:rPr lang="en-US" smtClean="0"/>
              <a:t>3/1/21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5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BA81-48DF-49CF-A8D9-5AA7C1FD5D1D}" type="datetime1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5D05-DBE7-47E4-A706-72CC395BDD15}" type="datetime1">
              <a:rPr lang="en-US" smtClean="0"/>
              <a:t>3/1/21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7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B49F962-DFC2-4EC7-9665-77E36034BE57}" type="datetime1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4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6.tif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6.tif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ilenia.bua@unimib.it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6.tif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tif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F44B2CE7-FD25-42E3-AB52-73B889FDA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CEA8393-144C-4FCF-9A6C-1102F988A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5C31E2E-65FD-40B6-B604-C096F5B75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97B9141-8535-472D-B922-E499D77F8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05CD65F-BF66-4468-B683-A882ED3D2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251A7AF1-716F-4EC1-9804-7539576FB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A5D193CF-DFF5-4D9E-9479-AFEA04631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399AFD5-A2D3-443B-A1A8-FC933DAEE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F6153E0-BF99-4257-A3A3-16595490A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1336" y="1110053"/>
            <a:ext cx="6630506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95BBCAB-2D6C-463B-9713-2C830FCDA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969" y="1167645"/>
            <a:ext cx="6630505" cy="45803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3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Come </a:t>
            </a:r>
            <a:r>
              <a:rPr lang="it-IT" sz="63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scrivere una e-mail formale…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68FD6-6183-451A-BCA9-72CF33B30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490" y="4790198"/>
            <a:ext cx="6078030" cy="417219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it-IT" sz="2100" dirty="0"/>
              <a:t>Corso di Laurea in Comunicazione Interculturale</a:t>
            </a:r>
          </a:p>
        </p:txBody>
      </p:sp>
      <p:pic>
        <p:nvPicPr>
          <p:cNvPr id="57" name="Graphic 56" descr="Strisce curve di carta verde">
            <a:extLst>
              <a:ext uri="{FF2B5EF4-FFF2-40B4-BE49-F238E27FC236}">
                <a16:creationId xmlns:a16="http://schemas.microsoft.com/office/drawing/2014/main" id="{DB2B6E5F-2610-4A4D-8A3B-2514E9B96D7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33916" y="1041420"/>
            <a:ext cx="3419020" cy="4648934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60C16A56-CE6C-404F-A1C2-DDC40BFEB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7E5451F-66A4-42A9-944B-F73FAAE44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453FCA22-5971-4A95-BE0E-ECCFB0EBB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414D598E-CAC2-4C14-A91E-C65E5E3B0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29031385-4095-4A07-BFF1-8782AFE7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92056" y="5252614"/>
            <a:ext cx="1193868" cy="1080902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2DC25EE-239B-4C5F-AAD1-255A7D5F1EE2}" type="slidenum">
              <a:rPr lang="en-US" sz="2800" smtClean="0"/>
              <a:pPr>
                <a:spcAft>
                  <a:spcPts val="600"/>
                </a:spcAft>
              </a:pPr>
              <a:t>1</a:t>
            </a:fld>
            <a:endParaRPr lang="en-US" sz="2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6A4E885-ACC4-4719-94F4-0A3388A335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0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F44B2CE7-FD25-42E3-AB52-73B889FDA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CEA8393-144C-4FCF-9A6C-1102F988A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5C31E2E-65FD-40B6-B604-C096F5B75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A97B9141-8535-472D-B922-E499D77F8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05CD65F-BF66-4468-B683-A882ED3D2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51A7AF1-716F-4EC1-9804-7539576FB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34FBC04-57AB-4095-AAB5-728DB5660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86959FB-5C68-4CF9-AC58-12D3CF3AF2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0941E39-22F7-4792-9F18-488C68FEA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998CC7-EE97-A94C-A4F5-6EEC764F2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102" y="1432223"/>
            <a:ext cx="2818417" cy="33579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8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ESEMPIO</a:t>
            </a:r>
          </a:p>
        </p:txBody>
      </p:sp>
      <p:pic>
        <p:nvPicPr>
          <p:cNvPr id="6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AC2FE736-E408-E345-9B4E-E6E36630F6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2818" y="1394431"/>
            <a:ext cx="6078095" cy="4011543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93BE7253-4D33-466B-A636-651F305021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249A8E0B-540E-4FFF-A9D3-1CCDAA4E8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348CF69-5A66-4F02-A8A2-DC550CCC57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B1B7CB07-CEF7-4A1A-8335-EDE3BE9D3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BBC2B77-E4DC-4024-B66A-885D7353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92056" y="5477256"/>
            <a:ext cx="1193868" cy="6400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2DC25EE-239B-4C5F-AAD1-255A7D5F1EE2}" type="slidenum">
              <a:rPr lang="en-US" sz="2800" smtClean="0"/>
              <a:pPr>
                <a:spcAft>
                  <a:spcPts val="600"/>
                </a:spcAft>
              </a:pPr>
              <a:t>10</a:t>
            </a:fld>
            <a:endParaRPr lang="en-US" sz="280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85B86AF-5891-1E4E-94E3-BA569FD0B1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AB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6C0DFDE-6363-4485-AAF5-8514D9C53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7ED09B-959B-46A7-9205-3318FE5C8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16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DE6F4FB-D6B6-4599-B9C5-5866E5F70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531608" cy="685800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4600" cap="all" dirty="0">
                <a:solidFill>
                  <a:srgbClr val="FFFFFF"/>
                </a:solidFill>
              </a:rPr>
              <a:t>Per </a:t>
            </a:r>
            <a:r>
              <a:rPr lang="it-IT" sz="4600" cap="all" dirty="0">
                <a:solidFill>
                  <a:srgbClr val="FFFFFF"/>
                </a:solidFill>
              </a:rPr>
              <a:t>delucidazioni</a:t>
            </a:r>
            <a:r>
              <a:rPr lang="en-US" sz="4600" cap="all" dirty="0">
                <a:solidFill>
                  <a:srgbClr val="FFFFFF"/>
                </a:solidFill>
              </a:rPr>
              <a:t>…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6040056-521D-4899-85D7-161D0E847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66383" y="0"/>
            <a:ext cx="452256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E4AC71-05D2-45B2-A4A6-0E93AC6D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85183" y="6214530"/>
            <a:ext cx="749319" cy="56085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457200">
              <a:spcAft>
                <a:spcPts val="600"/>
              </a:spcAft>
            </a:pPr>
            <a:fld id="{B2DC25EE-239B-4C5F-AAD1-255A7D5F1EE2}" type="slidenum">
              <a:rPr lang="en-US" b="1" kern="1200">
                <a:solidFill>
                  <a:schemeClr val="tx2"/>
                </a:solidFill>
                <a:latin typeface="+mj-lt"/>
                <a:ea typeface="+mn-ea"/>
                <a:cs typeface="+mn-cs"/>
              </a:rPr>
              <a:pPr algn="l" defTabSz="457200">
                <a:spcAft>
                  <a:spcPts val="600"/>
                </a:spcAft>
              </a:pPr>
              <a:t>11</a:t>
            </a:fld>
            <a:endParaRPr lang="en-US" sz="2800" b="1" kern="1200" dirty="0">
              <a:solidFill>
                <a:schemeClr val="tx2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3E51C6-3777-4C0E-A3A6-ACC873DF63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66383" y="-2"/>
            <a:ext cx="4522569" cy="6858002"/>
          </a:xfrm>
          <a:solidFill>
            <a:srgbClr val="0070C0">
              <a:alpha val="75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Keep calm e </a:t>
            </a:r>
            <a:r>
              <a:rPr lang="it-IT" sz="2400" dirty="0">
                <a:solidFill>
                  <a:schemeClr val="bg1"/>
                </a:solidFill>
              </a:rPr>
              <a:t>scrivetemi</a:t>
            </a:r>
            <a:r>
              <a:rPr lang="en-US" sz="2400" dirty="0">
                <a:solidFill>
                  <a:schemeClr val="bg1"/>
                </a:solidFill>
              </a:rPr>
              <a:t> a: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ilenia.bua@unimib.it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C74805-BB56-2843-8CD2-4FAD47345A91}"/>
              </a:ext>
            </a:extLst>
          </p:cNvPr>
          <p:cNvSpPr txBox="1"/>
          <p:nvPr/>
        </p:nvSpPr>
        <p:spPr>
          <a:xfrm>
            <a:off x="3517900" y="215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61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9F7A820-AA09-4D36-8BC9-6057B1A5BA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792D22E-3B3E-864D-B2E2-64425FEB86FB}"/>
              </a:ext>
            </a:extLst>
          </p:cNvPr>
          <p:cNvSpPr txBox="1"/>
          <p:nvPr/>
        </p:nvSpPr>
        <p:spPr>
          <a:xfrm>
            <a:off x="8156350" y="484632"/>
            <a:ext cx="3702575" cy="11429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3200" dirty="0">
                <a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Partiamo</a:t>
            </a:r>
            <a:r>
              <a:rPr lang="en-US" sz="3200" dirty="0">
                <a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it-IT" sz="3200" dirty="0">
                <a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dalle basi</a:t>
            </a:r>
          </a:p>
        </p:txBody>
      </p:sp>
      <p:pic>
        <p:nvPicPr>
          <p:cNvPr id="4098" name="Picture 2" descr="Come scrivere una mail | Salvatore Aranzulla">
            <a:extLst>
              <a:ext uri="{FF2B5EF4-FFF2-40B4-BE49-F238E27FC236}">
                <a16:creationId xmlns:a16="http://schemas.microsoft.com/office/drawing/2014/main" id="{ECBC2CE9-BE20-1E4F-851F-03ADD80AB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627535"/>
            <a:ext cx="6882269" cy="3613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06C13188-BE9D-AA45-A627-182F498327A4}"/>
              </a:ext>
            </a:extLst>
          </p:cNvPr>
          <p:cNvSpPr/>
          <p:nvPr/>
        </p:nvSpPr>
        <p:spPr>
          <a:xfrm>
            <a:off x="8156351" y="2121408"/>
            <a:ext cx="3544034" cy="405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600" b="1"/>
              <a:t>A o To</a:t>
            </a:r>
            <a:r>
              <a:rPr lang="it-IT" sz="1600"/>
              <a:t>: in questo campo va inserito l’indirizzo e-mail del destinatario;</a:t>
            </a:r>
          </a:p>
          <a:p>
            <a:pPr indent="-18288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it-IT" sz="1600"/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600" b="1"/>
              <a:t>Cc</a:t>
            </a:r>
            <a:r>
              <a:rPr lang="it-IT" sz="1600"/>
              <a:t>: questa sigla sta per “Copia conoscenza” e si utilizza quando si vuole mettere al corrente altre persone dello scambio di informazioni che avverranno tra lo scrivente e il destinatario;</a:t>
            </a:r>
          </a:p>
          <a:p>
            <a:pPr indent="-18288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it-IT" sz="1600"/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600" b="1"/>
              <a:t>Ccn</a:t>
            </a:r>
            <a:r>
              <a:rPr lang="it-IT" sz="1600"/>
              <a:t>: sta per “Copia conoscenza nascosta” e si usa con la stessa finalità del Cc. In questo caso, però, l’indirizzo e-mail di chi legge lo scambio di posta elettronica non viene mostrato al principale destinatario.</a:t>
            </a:r>
            <a:endParaRPr lang="it-IT" sz="1600" b="0" i="0" u="none" strike="noStrike" dirty="0">
              <a:effectLst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50C1A80-C382-44F9-8B72-19D5625B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4100" name="Oval 73">
              <a:extLst>
                <a:ext uri="{FF2B5EF4-FFF2-40B4-BE49-F238E27FC236}">
                  <a16:creationId xmlns:a16="http://schemas.microsoft.com/office/drawing/2014/main" id="{BD7C7BAE-433B-4B8F-9F80-E469A375CD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101" name="Oval 74">
              <a:extLst>
                <a:ext uri="{FF2B5EF4-FFF2-40B4-BE49-F238E27FC236}">
                  <a16:creationId xmlns:a16="http://schemas.microsoft.com/office/drawing/2014/main" id="{32D7D7E4-5AD3-4B48-9AD1-274BA925B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C4E450-74E2-422A-B6F3-7A895329E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2DC25EE-239B-4C5F-AAD1-255A7D5F1EE2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2488E74-F8B2-EA43-B514-B3AB5FA3A9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54046" y="1"/>
            <a:ext cx="6379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D46FB29-9871-A746-A54E-67E676FE9DD4}"/>
              </a:ext>
            </a:extLst>
          </p:cNvPr>
          <p:cNvSpPr txBox="1"/>
          <p:nvPr/>
        </p:nvSpPr>
        <p:spPr>
          <a:xfrm>
            <a:off x="1490145" y="2376862"/>
            <a:ext cx="2640646" cy="210427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Cosa </a:t>
            </a:r>
            <a:r>
              <a:rPr lang="en-US" sz="2800" cap="all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vuolE</a:t>
            </a:r>
            <a:r>
              <a:rPr lang="en-US" sz="28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dire Cc? Come ci </a:t>
            </a:r>
            <a:r>
              <a:rPr lang="en-US" sz="2800" cap="all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</a:t>
            </a:r>
            <a:r>
              <a:rPr lang="en-US" sz="28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cap="all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comporta</a:t>
            </a:r>
            <a:r>
              <a:rPr lang="en-US" sz="28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Pt.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0C7BE33-2BA4-6440-843C-47D1FC67B5D1}"/>
              </a:ext>
            </a:extLst>
          </p:cNvPr>
          <p:cNvSpPr txBox="1"/>
          <p:nvPr/>
        </p:nvSpPr>
        <p:spPr>
          <a:xfrm>
            <a:off x="5617887" y="330678"/>
            <a:ext cx="5513078" cy="5942106"/>
          </a:xfrm>
          <a:prstGeom prst="rect">
            <a:avLst/>
          </a:prstGeom>
          <a:solidFill>
            <a:srgbClr val="ECECA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700" dirty="0"/>
              <a:t>La </a:t>
            </a:r>
            <a:r>
              <a:rPr lang="it-IT" sz="1700" b="1" dirty="0"/>
              <a:t>Copia conoscenza</a:t>
            </a:r>
            <a:r>
              <a:rPr lang="it-IT" sz="1700" dirty="0"/>
              <a:t> o </a:t>
            </a:r>
            <a:r>
              <a:rPr lang="it-IT" sz="1700" b="1" dirty="0"/>
              <a:t>Copia carbone</a:t>
            </a:r>
            <a:r>
              <a:rPr lang="it-IT" sz="1700" dirty="0"/>
              <a:t> (</a:t>
            </a:r>
            <a:r>
              <a:rPr lang="it-IT" sz="1700" b="1" dirty="0"/>
              <a:t>Cc</a:t>
            </a:r>
            <a:r>
              <a:rPr lang="it-IT" sz="1700" dirty="0"/>
              <a:t> o </a:t>
            </a:r>
            <a:r>
              <a:rPr lang="it-IT" sz="1700" b="1" dirty="0"/>
              <a:t>C.c.</a:t>
            </a:r>
            <a:r>
              <a:rPr lang="it-IT" sz="1700" dirty="0"/>
              <a:t>) è una modalità di creazione simultanea di più copie di un documento che prevede l'aggiunta al documento dell'abbreviazione ”Cc" seguita da un elenco di destinatari, detti appunto destinatari in copia conoscenza. 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endParaRPr lang="it-IT" sz="1700" dirty="0"/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700" dirty="0"/>
              <a:t>Se nel testo menzionate un’altra persona, ad esempio: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700" i="1" dirty="0"/>
              <a:t>«Gentile prof.ssa X Y,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700" i="1" dirty="0"/>
              <a:t>Ho contattato il prof. Y </a:t>
            </a:r>
            <a:r>
              <a:rPr lang="it-IT" sz="1700" i="1" dirty="0" err="1"/>
              <a:t>Z</a:t>
            </a:r>
            <a:r>
              <a:rPr lang="it-IT" sz="1700" i="1" dirty="0"/>
              <a:t>, ma al momento non ho ricevuto risposta in merito alla mia richiesta. Data la situazione di urgenza…»</a:t>
            </a:r>
          </a:p>
          <a:p>
            <a:pPr indent="-182880"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it-IT" sz="1700" dirty="0"/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700" dirty="0"/>
              <a:t>Ecco, in questo momento state facendo riferimento a un’altra persona, e per correttezza e fluidità della comunicazione, la dovrete mettere in copia. 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1700" dirty="0"/>
              <a:t>Vi preparate a essere dei professionisti, chiarezza e correttezza sono fondamentali.</a:t>
            </a:r>
          </a:p>
          <a:p>
            <a:pPr indent="-18288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17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35DD54-066C-4BD3-91F3-57C200936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B2DC25EE-239B-4C5F-AAD1-255A7D5F1EE2}" type="slidenum">
              <a:rPr lang="en-US" sz="1900" b="1" kern="120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900" b="1" kern="1200">
              <a:solidFill>
                <a:schemeClr val="accent1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2C14512-DE6E-E745-9A6B-505CE27350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3955C5B-640B-0D4E-A0D2-E7C4F4CFD48A}"/>
              </a:ext>
            </a:extLst>
          </p:cNvPr>
          <p:cNvSpPr txBox="1"/>
          <p:nvPr/>
        </p:nvSpPr>
        <p:spPr>
          <a:xfrm>
            <a:off x="467208" y="4707492"/>
            <a:ext cx="10184542" cy="646331"/>
          </a:xfrm>
          <a:prstGeom prst="rect">
            <a:avLst/>
          </a:prstGeom>
          <a:solidFill>
            <a:srgbClr val="ECECA5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Se invece ricevete una mail in cui il mittente mette in Cc altre persone, quando dovrete cliccare su </a:t>
            </a:r>
            <a:r>
              <a:rPr lang="it-IT" b="1" u="sng" dirty="0"/>
              <a:t>«Rispondi a tutti»</a:t>
            </a:r>
            <a:r>
              <a:rPr lang="it-IT" dirty="0"/>
              <a:t> e non rispondere solo al destinatario.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23272DE-9563-564A-B937-3CE142FFFD4B}"/>
              </a:ext>
            </a:extLst>
          </p:cNvPr>
          <p:cNvSpPr/>
          <p:nvPr/>
        </p:nvSpPr>
        <p:spPr>
          <a:xfrm>
            <a:off x="467208" y="1864725"/>
            <a:ext cx="1018454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Questo processo permetterà una condivisione delle informazioni più fluida e quindi più efficace, perché mettendo la persona in Cc questa potrà dare un riscontro «immediato».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Nel testo potete menzionare tranquillamente il fatto di stare mettendo in Cc delle persone.</a:t>
            </a:r>
          </a:p>
          <a:p>
            <a:pPr algn="just"/>
            <a:r>
              <a:rPr lang="it-IT" dirty="0"/>
              <a:t>Quindi, il nostro esempio di prima sarà: </a:t>
            </a:r>
          </a:p>
          <a:p>
            <a:pPr algn="just"/>
            <a:r>
              <a:rPr lang="it-IT" dirty="0"/>
              <a:t>«Gentile prof.ssa X Y,</a:t>
            </a:r>
          </a:p>
          <a:p>
            <a:pPr algn="just"/>
            <a:r>
              <a:rPr lang="it-IT" dirty="0"/>
              <a:t>ho contattato il prof. Y </a:t>
            </a:r>
            <a:r>
              <a:rPr lang="it-IT" dirty="0" err="1"/>
              <a:t>Z</a:t>
            </a:r>
            <a:r>
              <a:rPr lang="it-IT" dirty="0"/>
              <a:t>, che ci legge in copia, in quanto è da un mese che non ricevo risposta in merito a….»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E694780-A171-0D4E-81A0-D1C0F0B56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03976DE-8E68-2D47-9D4E-0C363D60156A}"/>
              </a:ext>
            </a:extLst>
          </p:cNvPr>
          <p:cNvSpPr txBox="1"/>
          <p:nvPr/>
        </p:nvSpPr>
        <p:spPr>
          <a:xfrm>
            <a:off x="467208" y="148811"/>
            <a:ext cx="10184542" cy="12227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Cosa </a:t>
            </a:r>
            <a:r>
              <a:rPr lang="it-IT" sz="3600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vuole dire Cc? Come ci si comporta? </a:t>
            </a:r>
            <a:r>
              <a:rPr lang="en-US" sz="3600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Pt. 2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0D5EE739-552E-4562-93A5-3CBE457D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4</a:t>
            </a:fld>
            <a:endParaRPr lang="en-US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BECA9C7-B84D-7F43-8F40-39D8951F5E9A}"/>
              </a:ext>
            </a:extLst>
          </p:cNvPr>
          <p:cNvSpPr txBox="1"/>
          <p:nvPr/>
        </p:nvSpPr>
        <p:spPr>
          <a:xfrm>
            <a:off x="467208" y="6087572"/>
            <a:ext cx="10184542" cy="6155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C00000"/>
                </a:solidFill>
              </a:rPr>
              <a:t>TIP:</a:t>
            </a:r>
            <a:r>
              <a:rPr lang="it-IT" dirty="0"/>
              <a:t> </a:t>
            </a:r>
            <a:r>
              <a:rPr lang="it-IT" sz="1600" dirty="0"/>
              <a:t>Se nella mail scrivete «in allegato il documento…» assicuratevi, prima di inviare la mail, che l’allegato ci sia!</a:t>
            </a:r>
          </a:p>
        </p:txBody>
      </p:sp>
    </p:spTree>
    <p:extLst>
      <p:ext uri="{BB962C8B-B14F-4D97-AF65-F5344CB8AC3E}">
        <p14:creationId xmlns:p14="http://schemas.microsoft.com/office/powerpoint/2010/main" val="289209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C92E0E-6FFC-DF42-839B-C33FB2AA9E5D}"/>
              </a:ext>
            </a:extLst>
          </p:cNvPr>
          <p:cNvSpPr txBox="1"/>
          <p:nvPr/>
        </p:nvSpPr>
        <p:spPr>
          <a:xfrm>
            <a:off x="711200" y="484632"/>
            <a:ext cx="10417048" cy="8652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800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L’oggetto</a:t>
            </a:r>
            <a:r>
              <a:rPr lang="en-US" sz="4800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it-IT" sz="4800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della</a:t>
            </a:r>
            <a:r>
              <a:rPr lang="en-US" sz="4800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e-mail…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5228835-6E95-B346-BEAA-04BCA6A2386E}"/>
              </a:ext>
            </a:extLst>
          </p:cNvPr>
          <p:cNvSpPr/>
          <p:nvPr/>
        </p:nvSpPr>
        <p:spPr>
          <a:xfrm>
            <a:off x="711200" y="1633110"/>
            <a:ext cx="5119688" cy="4540614"/>
          </a:xfrm>
          <a:prstGeom prst="rect">
            <a:avLst/>
          </a:prstGeom>
          <a:solidFill>
            <a:srgbClr val="B3EEE9">
              <a:alpha val="92000"/>
            </a:srgbClr>
          </a:solidFill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6400" b="1" dirty="0"/>
              <a:t>Usa un indirizzo e-mail formale</a:t>
            </a:r>
          </a:p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endParaRPr lang="it-IT" sz="6400" dirty="0"/>
          </a:p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6400" dirty="0"/>
              <a:t>Per dare l’immediata impressione di serietà è meglio usare un indirizzo adatto a un ambiente lavorativo. Nulla di troppo elaborato, basta servirsi del proprio nome e cognome, seguiti, in caso di omonimia, dalla data di nascita o da un numero ad esempio:</a:t>
            </a:r>
          </a:p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6400" dirty="0"/>
              <a:t>es. </a:t>
            </a:r>
            <a:r>
              <a:rPr lang="it-IT" sz="6400" i="1" dirty="0"/>
              <a:t>ugo.rossi234@email.it</a:t>
            </a:r>
            <a:endParaRPr lang="it-IT" sz="6400" dirty="0"/>
          </a:p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endParaRPr lang="it-IT" sz="6400" dirty="0"/>
          </a:p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6400" b="1" dirty="0"/>
              <a:t>L’oggetto è importante</a:t>
            </a:r>
          </a:p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6400" dirty="0"/>
              <a:t>Chi legge la vostra e-mail non ha tempo da perdere. Deve capire subito, leggendo l’oggetto, di cosa si parlerà e deve sentirsi invogliato ad aprirla. Pensate a qualcosa breve ma d’effetto.</a:t>
            </a:r>
            <a:br>
              <a:rPr lang="it-IT" sz="6400" dirty="0"/>
            </a:br>
            <a:endParaRPr lang="it-IT" sz="6400" dirty="0"/>
          </a:p>
          <a:p>
            <a:pPr algn="just" fontAlgn="base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5000"/>
            </a:pPr>
            <a:r>
              <a:rPr lang="it-IT" sz="6400" dirty="0"/>
              <a:t>Es. OGGETTO: Info programma evento “X” OPPURE Firma per domanda di laurea di marzo</a:t>
            </a:r>
          </a:p>
          <a:p>
            <a:pPr marL="342900" indent="-182880">
              <a:lnSpc>
                <a:spcPct val="14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5200" dirty="0"/>
          </a:p>
          <a:p>
            <a:pPr indent="-182880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1500" dirty="0"/>
          </a:p>
        </p:txBody>
      </p:sp>
      <p:pic>
        <p:nvPicPr>
          <p:cNvPr id="1026" name="Picture 2" descr="11 buone norme da seguire sull'oggetto delle email">
            <a:extLst>
              <a:ext uri="{FF2B5EF4-FFF2-40B4-BE49-F238E27FC236}">
                <a16:creationId xmlns:a16="http://schemas.microsoft.com/office/drawing/2014/main" id="{4F4E3462-E153-BD40-82B3-04B823671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65" r="1" b="1"/>
          <a:stretch/>
        </p:blipFill>
        <p:spPr bwMode="auto">
          <a:xfrm>
            <a:off x="6361113" y="2193036"/>
            <a:ext cx="4773168" cy="398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6296F3B-1E30-FD4E-9FA4-6DC021A62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0C78ACD-67AC-4C26-AEC0-2E4E6D4F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9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29464FF-2091-B14E-B12A-2EE53485A073}"/>
              </a:ext>
            </a:extLst>
          </p:cNvPr>
          <p:cNvSpPr txBox="1"/>
          <p:nvPr/>
        </p:nvSpPr>
        <p:spPr>
          <a:xfrm>
            <a:off x="1069848" y="684468"/>
            <a:ext cx="444683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Le formule introduttive…</a:t>
            </a:r>
            <a:endParaRPr lang="en-US" sz="4800" dirty="0"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+mj-lt"/>
              <a:ea typeface="+mj-ea"/>
              <a:cs typeface="+mj-cs"/>
            </a:endParaRPr>
          </a:p>
        </p:txBody>
      </p:sp>
      <p:pic>
        <p:nvPicPr>
          <p:cNvPr id="2056" name="Picture 8" descr="Saluti in Inglese: come dire ciao e salutare correttamente">
            <a:extLst>
              <a:ext uri="{FF2B5EF4-FFF2-40B4-BE49-F238E27FC236}">
                <a16:creationId xmlns:a16="http://schemas.microsoft.com/office/drawing/2014/main" id="{B1D68833-F863-8F44-99FF-D039F01FA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306" y="2063579"/>
            <a:ext cx="4773168" cy="31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A162DDB7-63B4-264F-ABC9-E4FAA94F2975}"/>
              </a:ext>
            </a:extLst>
          </p:cNvPr>
          <p:cNvSpPr/>
          <p:nvPr/>
        </p:nvSpPr>
        <p:spPr>
          <a:xfrm>
            <a:off x="5893648" y="600937"/>
            <a:ext cx="4773168" cy="441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algn="just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b="1" dirty="0"/>
              <a:t>A </a:t>
            </a:r>
            <a:r>
              <a:rPr lang="en-US" b="1" dirty="0" err="1"/>
              <a:t>ogni</a:t>
            </a:r>
            <a:r>
              <a:rPr lang="en-US" b="1" dirty="0"/>
              <a:t> </a:t>
            </a:r>
            <a:r>
              <a:rPr lang="en-US" b="1" dirty="0" err="1"/>
              <a:t>contesto</a:t>
            </a:r>
            <a:r>
              <a:rPr lang="en-US" b="1" dirty="0"/>
              <a:t> il giusto </a:t>
            </a:r>
            <a:r>
              <a:rPr lang="en-US" b="1" dirty="0" err="1"/>
              <a:t>saluto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  <a:p>
            <a:pPr algn="just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dirty="0"/>
              <a:t>Se state </a:t>
            </a:r>
            <a:r>
              <a:rPr lang="en-US" dirty="0" err="1"/>
              <a:t>scrivendo</a:t>
            </a:r>
            <a:r>
              <a:rPr lang="en-US" dirty="0"/>
              <a:t> a un </a:t>
            </a:r>
            <a:r>
              <a:rPr lang="en-US" dirty="0" err="1"/>
              <a:t>potenziale</a:t>
            </a:r>
            <a:r>
              <a:rPr lang="en-US" dirty="0"/>
              <a:t> </a:t>
            </a:r>
            <a:r>
              <a:rPr lang="en-US" dirty="0" err="1"/>
              <a:t>datore</a:t>
            </a:r>
            <a:r>
              <a:rPr lang="en-US" dirty="0"/>
              <a:t> di </a:t>
            </a:r>
            <a:r>
              <a:rPr lang="en-US" dirty="0" err="1"/>
              <a:t>lavoro</a:t>
            </a:r>
            <a:r>
              <a:rPr lang="en-US" dirty="0"/>
              <a:t>, a </a:t>
            </a:r>
            <a:r>
              <a:rPr lang="en-US" dirty="0" err="1"/>
              <a:t>un’azienda</a:t>
            </a:r>
            <a:r>
              <a:rPr lang="en-US" dirty="0"/>
              <a:t> o a un </a:t>
            </a:r>
            <a:r>
              <a:rPr lang="en-US" dirty="0" err="1"/>
              <a:t>professore</a:t>
            </a:r>
            <a:r>
              <a:rPr lang="en-US" dirty="0"/>
              <a:t>, </a:t>
            </a:r>
            <a:r>
              <a:rPr lang="en-US" dirty="0" err="1"/>
              <a:t>esordire</a:t>
            </a:r>
            <a:r>
              <a:rPr lang="en-US" dirty="0"/>
              <a:t> con “Ciao”, “Salve” o “Caro” non </a:t>
            </a:r>
            <a:r>
              <a:rPr lang="en-US" dirty="0" err="1"/>
              <a:t>è</a:t>
            </a:r>
            <a:r>
              <a:rPr lang="en-US" dirty="0"/>
              <a:t> 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migliore</a:t>
            </a:r>
            <a:r>
              <a:rPr lang="en-US" dirty="0"/>
              <a:t>.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adatti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invece</a:t>
            </a:r>
            <a:r>
              <a:rPr lang="en-US" dirty="0"/>
              <a:t> </a:t>
            </a:r>
            <a:r>
              <a:rPr lang="en-US" b="1" dirty="0"/>
              <a:t>“</a:t>
            </a:r>
            <a:r>
              <a:rPr lang="en-US" b="1" dirty="0" err="1"/>
              <a:t>Egregio</a:t>
            </a:r>
            <a:r>
              <a:rPr lang="en-US" b="1" dirty="0"/>
              <a:t>” </a:t>
            </a:r>
            <a:r>
              <a:rPr lang="en-US" dirty="0"/>
              <a:t>o</a:t>
            </a:r>
            <a:r>
              <a:rPr lang="en-US" b="1" dirty="0"/>
              <a:t> “Gentile” </a:t>
            </a:r>
            <a:r>
              <a:rPr lang="en-US" dirty="0" err="1"/>
              <a:t>seguiti</a:t>
            </a:r>
            <a:r>
              <a:rPr lang="en-US" dirty="0"/>
              <a:t> da </a:t>
            </a:r>
            <a:r>
              <a:rPr lang="en-US" b="1" dirty="0" err="1"/>
              <a:t>titolo</a:t>
            </a:r>
            <a:r>
              <a:rPr lang="en-US" b="1" dirty="0"/>
              <a:t> e </a:t>
            </a:r>
            <a:r>
              <a:rPr lang="en-US" b="1" dirty="0" err="1"/>
              <a:t>cognome</a:t>
            </a:r>
            <a:r>
              <a:rPr lang="en-US" b="1" dirty="0"/>
              <a:t> </a:t>
            </a:r>
            <a:r>
              <a:rPr lang="en-US" dirty="0"/>
              <a:t>del </a:t>
            </a:r>
            <a:r>
              <a:rPr lang="en-US" dirty="0" err="1"/>
              <a:t>destinatario</a:t>
            </a:r>
            <a:r>
              <a:rPr lang="en-US" dirty="0"/>
              <a:t>.</a:t>
            </a:r>
            <a:br>
              <a:rPr lang="en-US" dirty="0"/>
            </a:br>
            <a:r>
              <a:rPr lang="en-US" i="1" dirty="0"/>
              <a:t>es. </a:t>
            </a:r>
            <a:r>
              <a:rPr lang="en-US" i="1" dirty="0" err="1"/>
              <a:t>Egregio</a:t>
            </a:r>
            <a:r>
              <a:rPr lang="en-US" i="1" dirty="0"/>
              <a:t> prof. Rossi, … </a:t>
            </a:r>
            <a:br>
              <a:rPr lang="en-US" i="1" dirty="0"/>
            </a:br>
            <a:endParaRPr lang="en-US" i="1" dirty="0"/>
          </a:p>
          <a:p>
            <a:pPr algn="just" fontAlgn="base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dirty="0"/>
              <a:t>Se non </a:t>
            </a:r>
            <a:r>
              <a:rPr lang="en-US" dirty="0" err="1"/>
              <a:t>conoscete</a:t>
            </a:r>
            <a:r>
              <a:rPr lang="en-US" dirty="0"/>
              <a:t> il </a:t>
            </a:r>
            <a:r>
              <a:rPr lang="en-US" dirty="0" err="1"/>
              <a:t>nome</a:t>
            </a:r>
            <a:r>
              <a:rPr lang="en-US" dirty="0"/>
              <a:t> del vostro </a:t>
            </a:r>
            <a:r>
              <a:rPr lang="en-US" dirty="0" err="1"/>
              <a:t>diretto</a:t>
            </a:r>
            <a:r>
              <a:rPr lang="en-US" dirty="0"/>
              <a:t> </a:t>
            </a:r>
            <a:r>
              <a:rPr lang="en-US" dirty="0" err="1"/>
              <a:t>destinatario</a:t>
            </a:r>
            <a:r>
              <a:rPr lang="en-US" dirty="0"/>
              <a:t>, </a:t>
            </a:r>
            <a:r>
              <a:rPr lang="en-US" dirty="0" err="1"/>
              <a:t>optate</a:t>
            </a:r>
            <a:r>
              <a:rPr lang="en-US" dirty="0"/>
              <a:t> per un </a:t>
            </a:r>
            <a:r>
              <a:rPr lang="en-US" dirty="0" err="1"/>
              <a:t>generico</a:t>
            </a:r>
            <a:r>
              <a:rPr lang="en-US" dirty="0"/>
              <a:t> “</a:t>
            </a:r>
            <a:r>
              <a:rPr lang="en-US" b="1" dirty="0" err="1"/>
              <a:t>All’attenzione</a:t>
            </a:r>
            <a:r>
              <a:rPr lang="en-US" b="1" dirty="0"/>
              <a:t> del </a:t>
            </a:r>
            <a:r>
              <a:rPr lang="en-US" b="1" dirty="0" err="1"/>
              <a:t>responsabile</a:t>
            </a:r>
            <a:r>
              <a:rPr lang="en-US" b="1" dirty="0"/>
              <a:t> </a:t>
            </a:r>
            <a:r>
              <a:rPr lang="en-US" b="1" dirty="0" err="1"/>
              <a:t>ufficio</a:t>
            </a:r>
            <a:r>
              <a:rPr lang="en-US" b="1" dirty="0"/>
              <a:t>/</a:t>
            </a:r>
            <a:r>
              <a:rPr lang="en-US" b="1" dirty="0" err="1"/>
              <a:t>settore</a:t>
            </a:r>
            <a:r>
              <a:rPr lang="en-US" b="1" dirty="0"/>
              <a:t>…”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endParaRPr lang="en-US" sz="1600" dirty="0"/>
          </a:p>
          <a:p>
            <a:pPr indent="-18288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1600" dirty="0"/>
          </a:p>
          <a:p>
            <a:pPr indent="-18288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1600" dirty="0"/>
          </a:p>
          <a:p>
            <a:pPr algn="just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2000" b="1" i="1" dirty="0">
                <a:solidFill>
                  <a:srgbClr val="C00000"/>
                </a:solidFill>
              </a:rPr>
              <a:t>Una volta </a:t>
            </a:r>
            <a:r>
              <a:rPr lang="en-US" sz="2000" b="1" i="1" dirty="0" err="1">
                <a:solidFill>
                  <a:srgbClr val="C00000"/>
                </a:solidFill>
              </a:rPr>
              <a:t>terminati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i="1" dirty="0" err="1">
                <a:solidFill>
                  <a:srgbClr val="C00000"/>
                </a:solidFill>
              </a:rPr>
              <a:t>i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i="1" dirty="0" err="1">
                <a:solidFill>
                  <a:srgbClr val="C00000"/>
                </a:solidFill>
              </a:rPr>
              <a:t>saluti</a:t>
            </a:r>
            <a:r>
              <a:rPr lang="en-US" sz="2000" b="1" i="1" dirty="0">
                <a:solidFill>
                  <a:srgbClr val="C00000"/>
                </a:solidFill>
              </a:rPr>
              <a:t>, </a:t>
            </a:r>
            <a:r>
              <a:rPr lang="en-US" sz="2000" b="1" i="1" dirty="0" err="1">
                <a:solidFill>
                  <a:srgbClr val="C00000"/>
                </a:solidFill>
              </a:rPr>
              <a:t>ricordati</a:t>
            </a:r>
            <a:r>
              <a:rPr lang="en-US" sz="2000" b="1" i="1" dirty="0">
                <a:solidFill>
                  <a:srgbClr val="C00000"/>
                </a:solidFill>
              </a:rPr>
              <a:t> di </a:t>
            </a:r>
            <a:r>
              <a:rPr lang="en-US" sz="2000" b="1" i="1" dirty="0" err="1">
                <a:solidFill>
                  <a:srgbClr val="C00000"/>
                </a:solidFill>
              </a:rPr>
              <a:t>andare</a:t>
            </a:r>
            <a:r>
              <a:rPr lang="en-US" sz="2000" b="1" i="1" dirty="0">
                <a:solidFill>
                  <a:srgbClr val="C00000"/>
                </a:solidFill>
              </a:rPr>
              <a:t> a capo!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50B85C0-E0F5-694A-9D48-A2296CDB7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E8D94B-C1D6-42A3-AFC7-AE1E6A45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2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B0A98FB1-4664-2A44-856D-1BBF49FADBC6}"/>
              </a:ext>
            </a:extLst>
          </p:cNvPr>
          <p:cNvSpPr/>
          <p:nvPr/>
        </p:nvSpPr>
        <p:spPr>
          <a:xfrm>
            <a:off x="721647" y="1800680"/>
            <a:ext cx="10748705" cy="4247317"/>
          </a:xfrm>
          <a:prstGeom prst="rect">
            <a:avLst/>
          </a:prstGeom>
          <a:solidFill>
            <a:srgbClr val="B3EEE9">
              <a:alpha val="66000"/>
            </a:srgbClr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it-IT" b="1" dirty="0"/>
              <a:t>Se state scrivendo a una persona per la prima volta, è importante presentarsi subito</a:t>
            </a:r>
            <a:r>
              <a:rPr lang="it-IT" dirty="0"/>
              <a:t>. </a:t>
            </a:r>
            <a:br>
              <a:rPr lang="it-IT" dirty="0"/>
            </a:br>
            <a:r>
              <a:rPr lang="it-IT" dirty="0"/>
              <a:t>Dopo il saluto, utilizzate la prima riga per presentarvi. Questo aiuterà chi riceve la mail a orientarsi nella lettura. </a:t>
            </a:r>
            <a:r>
              <a:rPr lang="it-IT" i="1" dirty="0"/>
              <a:t> </a:t>
            </a:r>
          </a:p>
          <a:p>
            <a:pPr algn="just" fontAlgn="base"/>
            <a:endParaRPr lang="it-IT" i="1" dirty="0"/>
          </a:p>
          <a:p>
            <a:pPr algn="just" fontAlgn="base"/>
            <a:r>
              <a:rPr lang="it-IT" i="1" dirty="0">
                <a:solidFill>
                  <a:srgbClr val="FF0000"/>
                </a:solidFill>
              </a:rPr>
              <a:t>Es. </a:t>
            </a:r>
            <a:r>
              <a:rPr lang="it-IT" dirty="0"/>
              <a:t>«Gentile prof.ssa Rossi,</a:t>
            </a:r>
          </a:p>
          <a:p>
            <a:pPr algn="just" fontAlgn="base"/>
            <a:r>
              <a:rPr lang="it-IT" dirty="0"/>
              <a:t>sono Genoveffo Imbianco, studente del 2° anno del </a:t>
            </a:r>
            <a:r>
              <a:rPr lang="it-IT" dirty="0" err="1"/>
              <a:t>CdL</a:t>
            </a:r>
            <a:r>
              <a:rPr lang="it-IT" dirty="0"/>
              <a:t> in Comunicazione Interculturale (n. di matricola 123456). </a:t>
            </a:r>
          </a:p>
          <a:p>
            <a:pPr algn="just" fontAlgn="base"/>
            <a:r>
              <a:rPr lang="it-IT" dirty="0"/>
              <a:t>Le scrivo in merito a..»</a:t>
            </a:r>
          </a:p>
          <a:p>
            <a:pPr algn="just" fontAlgn="base"/>
            <a:endParaRPr lang="it-IT" i="1" dirty="0"/>
          </a:p>
          <a:p>
            <a:pPr algn="just" fontAlgn="base"/>
            <a:r>
              <a:rPr lang="it-IT" dirty="0">
                <a:solidFill>
                  <a:srgbClr val="FF0000"/>
                </a:solidFill>
              </a:rPr>
              <a:t>Oppure, per un contesto di lavoro:</a:t>
            </a:r>
          </a:p>
          <a:p>
            <a:pPr algn="just" fontAlgn="base"/>
            <a:endParaRPr lang="it-IT" dirty="0"/>
          </a:p>
          <a:p>
            <a:pPr algn="just" fontAlgn="base"/>
            <a:r>
              <a:rPr lang="it-IT" dirty="0"/>
              <a:t>«Gentile dott. Bianchi,</a:t>
            </a:r>
          </a:p>
          <a:p>
            <a:pPr algn="just" fontAlgn="base"/>
            <a:r>
              <a:rPr lang="it-IT" dirty="0"/>
              <a:t>sono Anna Russo, responsabile del Reparto Comunicazione…»</a:t>
            </a:r>
            <a:r>
              <a:rPr lang="it-IT" i="1" dirty="0"/>
              <a:t>.</a:t>
            </a:r>
          </a:p>
          <a:p>
            <a:pPr algn="just" fontAlgn="base"/>
            <a:endParaRPr lang="it-IT" dirty="0"/>
          </a:p>
          <a:p>
            <a:pPr fontAlgn="base"/>
            <a:endParaRPr lang="it-IT" dirty="0">
              <a:solidFill>
                <a:srgbClr val="666666"/>
              </a:solidFill>
              <a:latin typeface="Montserrat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0295BB0-3432-3F43-8575-85879A0A4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D881367-AF54-D14E-AC37-2A7808EEE1D2}"/>
              </a:ext>
            </a:extLst>
          </p:cNvPr>
          <p:cNvSpPr txBox="1"/>
          <p:nvPr/>
        </p:nvSpPr>
        <p:spPr>
          <a:xfrm>
            <a:off x="1722373" y="80571"/>
            <a:ext cx="8224738" cy="16093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3600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Presentazione del mittente (voi)…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99206E-4E2A-4ADD-B62F-BBEB921E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63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04561CEC-6CBA-4797-AAA3-758799270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it-IT" sz="3000">
                <a:solidFill>
                  <a:srgbClr val="FFFFFF"/>
                </a:solidFill>
              </a:rPr>
              <a:t>Il corpo del testo…</a:t>
            </a: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5E7EC8-860C-48F4-BC22-993E3E32B2E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81089" y="1201002"/>
            <a:ext cx="5142658" cy="4931603"/>
          </a:xfrm>
          <a:solidFill>
            <a:schemeClr val="accent3">
              <a:lumMod val="60000"/>
              <a:lumOff val="40000"/>
              <a:alpha val="79000"/>
            </a:schemeClr>
          </a:solidFill>
        </p:spPr>
        <p:txBody>
          <a:bodyPr anchor="ctr">
            <a:normAutofit/>
          </a:bodyPr>
          <a:lstStyle/>
          <a:p>
            <a:pPr marL="0" indent="0" algn="just" fontAlgn="base">
              <a:buNone/>
            </a:pPr>
            <a:r>
              <a:rPr lang="it-IT" b="1" dirty="0"/>
              <a:t>Il segreto è arrivare dritti al punto!</a:t>
            </a:r>
          </a:p>
          <a:p>
            <a:pPr marL="0" indent="0" algn="just" fontAlgn="base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Non perdete tempo in chiacchiere ed evitate giri di parole. Andate dritti al punto, parlando della questione che nell’oggetto avete già accennato, senza essere ripetitivi o ridondanti.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FF0000"/>
                </a:solidFill>
              </a:rPr>
              <a:t>Es. </a:t>
            </a:r>
            <a:r>
              <a:rPr lang="it-IT" i="1" dirty="0"/>
              <a:t>Le scrivo per chiedere informazioni sul programma dell’evento.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Il testo deve essere breve e conciso, si hanno maggiori possibilità di ricevere le risposte che cercate!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42C0B52-B31F-4B62-B5E1-5BF40CF2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B2DC25EE-239B-4C5F-AAD1-255A7D5F1EE2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62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23DFB86-250F-2247-B3F7-C2466BE47BD1}"/>
              </a:ext>
            </a:extLst>
          </p:cNvPr>
          <p:cNvSpPr/>
          <p:nvPr/>
        </p:nvSpPr>
        <p:spPr>
          <a:xfrm>
            <a:off x="813075" y="1121493"/>
            <a:ext cx="10110402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it-IT" dirty="0"/>
              <a:t>Le formule di congedo includono ringraziamenti e saluti.</a:t>
            </a:r>
            <a:br>
              <a:rPr lang="it-IT" dirty="0"/>
            </a:br>
            <a:r>
              <a:rPr lang="it-IT" dirty="0"/>
              <a:t>Infatti è bene </a:t>
            </a:r>
            <a:r>
              <a:rPr lang="it-IT" b="1" dirty="0"/>
              <a:t>ringraziare il destinatario </a:t>
            </a:r>
            <a:r>
              <a:rPr lang="it-IT" dirty="0"/>
              <a:t>e fargli sapere se ci si aspetta una risposta. </a:t>
            </a:r>
            <a:br>
              <a:rPr lang="it-IT" dirty="0"/>
            </a:br>
            <a:r>
              <a:rPr lang="it-IT" b="1" dirty="0"/>
              <a:t>«Grazie dell’attenzione e a presto»</a:t>
            </a:r>
            <a:r>
              <a:rPr lang="it-IT" dirty="0"/>
              <a:t>, oppure </a:t>
            </a:r>
            <a:r>
              <a:rPr lang="it-IT" b="1" dirty="0"/>
              <a:t>«In attesa di un suo gentile riscontro, le porgo cordiali saluti»</a:t>
            </a:r>
            <a:r>
              <a:rPr lang="it-IT" dirty="0"/>
              <a:t> o ancora </a:t>
            </a:r>
            <a:r>
              <a:rPr lang="it-IT" b="1" dirty="0"/>
              <a:t>«In attesa di notizie, le auguro buona giornata»</a:t>
            </a:r>
            <a:r>
              <a:rPr lang="it-IT" b="1" i="1" dirty="0"/>
              <a:t> </a:t>
            </a:r>
            <a:r>
              <a:rPr lang="it-IT" dirty="0"/>
              <a:t>denotano cortesia e professionalità. </a:t>
            </a:r>
          </a:p>
          <a:p>
            <a:pPr algn="just"/>
            <a:endParaRPr lang="it-IT" dirty="0"/>
          </a:p>
          <a:p>
            <a:pPr algn="just" fontAlgn="base"/>
            <a:r>
              <a:rPr lang="it-IT" b="1" dirty="0"/>
              <a:t>Ripeti nuovamente i saluti</a:t>
            </a:r>
            <a:endParaRPr lang="it-IT" dirty="0"/>
          </a:p>
          <a:p>
            <a:pPr algn="just" fontAlgn="base"/>
            <a:r>
              <a:rPr lang="it-IT" dirty="0"/>
              <a:t>Come nei saluti iniziali, anche per quelli finali bisogna tener presente chi sarà il destinatario. </a:t>
            </a:r>
            <a:r>
              <a:rPr lang="it-IT" b="1" dirty="0"/>
              <a:t>«Cordiali saluti»</a:t>
            </a:r>
            <a:r>
              <a:rPr lang="it-IT" b="1" i="1" dirty="0"/>
              <a:t> </a:t>
            </a:r>
            <a:r>
              <a:rPr lang="it-IT" dirty="0"/>
              <a:t>oppure </a:t>
            </a:r>
            <a:r>
              <a:rPr lang="it-IT" b="1" dirty="0"/>
              <a:t>«Distinti saluti»</a:t>
            </a:r>
            <a:r>
              <a:rPr lang="it-IT" b="1" i="1" dirty="0"/>
              <a:t> </a:t>
            </a:r>
            <a:r>
              <a:rPr lang="it-IT" dirty="0"/>
              <a:t>sono il giusto compromesso. </a:t>
            </a:r>
            <a:br>
              <a:rPr lang="it-IT" dirty="0"/>
            </a:br>
            <a:endParaRPr lang="it-IT" dirty="0"/>
          </a:p>
          <a:p>
            <a:pPr algn="just" fontAlgn="base"/>
            <a:r>
              <a:rPr lang="it-IT" dirty="0"/>
              <a:t>E </a:t>
            </a:r>
            <a:r>
              <a:rPr lang="it-IT" b="1" dirty="0"/>
              <a:t>non dimenticate di firmarvi con nome e cognome</a:t>
            </a:r>
            <a:r>
              <a:rPr lang="it-IT" dirty="0"/>
              <a:t>, a cui possono seguire, laddove lo reputiate opportuno, delle informazioni di contatto (cellulare, link al proprio profilo, LinkedIn ecc.).</a:t>
            </a:r>
          </a:p>
          <a:p>
            <a:pPr algn="just" fontAlgn="base"/>
            <a:endParaRPr lang="it-IT" dirty="0"/>
          </a:p>
          <a:p>
            <a:pPr algn="just" fontAlgn="base"/>
            <a:r>
              <a:rPr lang="it-IT" b="1" dirty="0">
                <a:solidFill>
                  <a:srgbClr val="FF0000"/>
                </a:solidFill>
              </a:rPr>
              <a:t>Quando scrivete ai professori, uffici d’ateneo e segreterie, ricordatevi sempre di aggiungere il vostro numero di matricola!</a:t>
            </a:r>
            <a:endParaRPr lang="it-IT" b="1" i="0" u="none" strike="noStrike" dirty="0">
              <a:solidFill>
                <a:srgbClr val="FF0000"/>
              </a:solidFill>
              <a:effectLst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14F0FD0-1A68-7540-841C-32FFD15B0E91}"/>
              </a:ext>
            </a:extLst>
          </p:cNvPr>
          <p:cNvSpPr txBox="1"/>
          <p:nvPr/>
        </p:nvSpPr>
        <p:spPr>
          <a:xfrm>
            <a:off x="709009" y="5995785"/>
            <a:ext cx="9708881" cy="8617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C00000"/>
                </a:solidFill>
              </a:rPr>
              <a:t>TIPS:</a:t>
            </a:r>
            <a:r>
              <a:rPr lang="it-IT" dirty="0"/>
              <a:t> </a:t>
            </a:r>
            <a:r>
              <a:rPr lang="it-IT" sz="1600" dirty="0"/>
              <a:t>1) Prima di inviare la mail, rileggetela sempre. Potrebbero esserci dei refusi, che una doppia lettura, eviterà di far recapitare al destinatario; 2) Evitare di concludere la mail con: «buon proseguimento».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5446EED-AEB5-3645-9A2A-2100A7F51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138" y="0"/>
            <a:ext cx="804862" cy="865227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CE8AB049-8298-C248-98E8-99686C1BEAFC}"/>
              </a:ext>
            </a:extLst>
          </p:cNvPr>
          <p:cNvSpPr txBox="1"/>
          <p:nvPr/>
        </p:nvSpPr>
        <p:spPr>
          <a:xfrm>
            <a:off x="709009" y="0"/>
            <a:ext cx="9946291" cy="1016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3600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Conclusione: ringraziamenti e saluti</a:t>
            </a:r>
            <a:endParaRPr lang="en-US" sz="3600" dirty="0">
              <a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+mj-lt"/>
              <a:ea typeface="+mj-ea"/>
              <a:cs typeface="+mj-cs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D3D8192-9C8A-491F-83F1-02BB5043F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9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Legno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{5B6D2D78-8C1B-5A40-A630-5EE311F51C8E}tf10001120</Template>
  <TotalTime>716</TotalTime>
  <Words>1054</Words>
  <Application>Microsoft Macintosh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Montserrat</vt:lpstr>
      <vt:lpstr>Rockwell Extra Bold</vt:lpstr>
      <vt:lpstr>Wingdings</vt:lpstr>
      <vt:lpstr>Legno</vt:lpstr>
      <vt:lpstr>Come scrivere una e-mail formale…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corpo del testo…</vt:lpstr>
      <vt:lpstr>Presentazione standard di PowerPoint</vt:lpstr>
      <vt:lpstr>ESEMPIO</vt:lpstr>
      <vt:lpstr>Per delucidazioni…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scrivere una e-mail formale…</dc:title>
  <dc:creator>Angela Casà</dc:creator>
  <cp:lastModifiedBy>ilenia.bua@unimib.it</cp:lastModifiedBy>
  <cp:revision>59</cp:revision>
  <dcterms:created xsi:type="dcterms:W3CDTF">2021-02-02T17:48:33Z</dcterms:created>
  <dcterms:modified xsi:type="dcterms:W3CDTF">2021-03-01T08:31:39Z</dcterms:modified>
</cp:coreProperties>
</file>